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65" r:id="rId5"/>
    <p:sldMasterId id="2147483682" r:id="rId6"/>
  </p:sldMasterIdLst>
  <p:notesMasterIdLst>
    <p:notesMasterId r:id="rId22"/>
  </p:notesMasterIdLst>
  <p:sldIdLst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2667" autoAdjust="0"/>
  </p:normalViewPr>
  <p:slideViewPr>
    <p:cSldViewPr snapToGrid="0">
      <p:cViewPr varScale="1">
        <p:scale>
          <a:sx n="55" d="100"/>
          <a:sy n="55" d="100"/>
        </p:scale>
        <p:origin x="980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, Noemi" userId="86135e6d-e38d-4680-a841-15d41ca05b0f" providerId="ADAL" clId="{1782C14A-1844-4ABD-8794-5621C745EB32}"/>
    <pc:docChg chg="modSld">
      <pc:chgData name="Arthur, Noemi" userId="86135e6d-e38d-4680-a841-15d41ca05b0f" providerId="ADAL" clId="{1782C14A-1844-4ABD-8794-5621C745EB32}" dt="2022-05-17T21:05:07.987" v="98" actId="20577"/>
      <pc:docMkLst>
        <pc:docMk/>
      </pc:docMkLst>
      <pc:sldChg chg="modNotesTx">
        <pc:chgData name="Arthur, Noemi" userId="86135e6d-e38d-4680-a841-15d41ca05b0f" providerId="ADAL" clId="{1782C14A-1844-4ABD-8794-5621C745EB32}" dt="2022-05-17T21:00:24.585" v="11" actId="20577"/>
        <pc:sldMkLst>
          <pc:docMk/>
          <pc:sldMk cId="3932384487" sldId="290"/>
        </pc:sldMkLst>
      </pc:sldChg>
      <pc:sldChg chg="modNotesTx">
        <pc:chgData name="Arthur, Noemi" userId="86135e6d-e38d-4680-a841-15d41ca05b0f" providerId="ADAL" clId="{1782C14A-1844-4ABD-8794-5621C745EB32}" dt="2022-05-17T21:00:10.775" v="7" actId="20577"/>
        <pc:sldMkLst>
          <pc:docMk/>
          <pc:sldMk cId="3859275302" sldId="291"/>
        </pc:sldMkLst>
      </pc:sldChg>
      <pc:sldChg chg="modNotesTx">
        <pc:chgData name="Arthur, Noemi" userId="86135e6d-e38d-4680-a841-15d41ca05b0f" providerId="ADAL" clId="{1782C14A-1844-4ABD-8794-5621C745EB32}" dt="2022-05-17T21:01:00.057" v="16" actId="20577"/>
        <pc:sldMkLst>
          <pc:docMk/>
          <pc:sldMk cId="1865160923" sldId="293"/>
        </pc:sldMkLst>
      </pc:sldChg>
      <pc:sldChg chg="modNotesTx">
        <pc:chgData name="Arthur, Noemi" userId="86135e6d-e38d-4680-a841-15d41ca05b0f" providerId="ADAL" clId="{1782C14A-1844-4ABD-8794-5621C745EB32}" dt="2022-05-17T21:01:12.008" v="19" actId="20577"/>
        <pc:sldMkLst>
          <pc:docMk/>
          <pc:sldMk cId="2401052936" sldId="294"/>
        </pc:sldMkLst>
      </pc:sldChg>
      <pc:sldChg chg="modNotesTx">
        <pc:chgData name="Arthur, Noemi" userId="86135e6d-e38d-4680-a841-15d41ca05b0f" providerId="ADAL" clId="{1782C14A-1844-4ABD-8794-5621C745EB32}" dt="2022-05-17T21:01:44.537" v="29" actId="20577"/>
        <pc:sldMkLst>
          <pc:docMk/>
          <pc:sldMk cId="370014868" sldId="295"/>
        </pc:sldMkLst>
      </pc:sldChg>
      <pc:sldChg chg="modNotesTx">
        <pc:chgData name="Arthur, Noemi" userId="86135e6d-e38d-4680-a841-15d41ca05b0f" providerId="ADAL" clId="{1782C14A-1844-4ABD-8794-5621C745EB32}" dt="2022-05-17T21:02:27.965" v="35" actId="20577"/>
        <pc:sldMkLst>
          <pc:docMk/>
          <pc:sldMk cId="3830920656" sldId="296"/>
        </pc:sldMkLst>
      </pc:sldChg>
      <pc:sldChg chg="modNotesTx">
        <pc:chgData name="Arthur, Noemi" userId="86135e6d-e38d-4680-a841-15d41ca05b0f" providerId="ADAL" clId="{1782C14A-1844-4ABD-8794-5621C745EB32}" dt="2022-05-17T21:03:59.089" v="38" actId="20577"/>
        <pc:sldMkLst>
          <pc:docMk/>
          <pc:sldMk cId="2720197161" sldId="297"/>
        </pc:sldMkLst>
      </pc:sldChg>
      <pc:sldChg chg="modNotesTx">
        <pc:chgData name="Arthur, Noemi" userId="86135e6d-e38d-4680-a841-15d41ca05b0f" providerId="ADAL" clId="{1782C14A-1844-4ABD-8794-5621C745EB32}" dt="2022-05-17T21:05:07.987" v="98" actId="20577"/>
        <pc:sldMkLst>
          <pc:docMk/>
          <pc:sldMk cId="1820162136" sldId="29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C2997-B36A-4D99-826B-3FA0AF76E2D3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FBD5B-CDB8-4BAC-9E3B-A1306B657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26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daa.org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napc.us/" TargetMode="External"/><Relationship Id="rId4" Type="http://schemas.openxmlformats.org/officeDocument/2006/relationships/hyperlink" Target="https://ndaa.org/programs/ntlc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general topics that include a variety of discussion points, which can be modified to fit your needs.  </a:t>
            </a:r>
          </a:p>
          <a:p>
            <a:r>
              <a:rPr lang="en-US" dirty="0"/>
              <a:t>Consider adding information about the cost of fraud in your jurisdiction.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15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Prosecutorial resources include: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National District Attorney’s Association; </a:t>
            </a:r>
            <a:r>
              <a:rPr lang="en-US" dirty="0">
                <a:hlinkClick r:id="rId3"/>
              </a:rPr>
              <a:t>http://www.ndaa.org/</a:t>
            </a:r>
            <a:endParaRPr lang="en-US" dirty="0"/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National Traffic Law Center </a:t>
            </a:r>
            <a:r>
              <a:rPr lang="en-US" dirty="0">
                <a:hlinkClick r:id="rId4"/>
              </a:rPr>
              <a:t>National Traffic Law Center - National District Attorneys Association  </a:t>
            </a:r>
            <a:r>
              <a:rPr lang="en-US" dirty="0"/>
              <a:t> 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National Association of Prosecuting Coordinators; </a:t>
            </a:r>
            <a:r>
              <a:rPr lang="en-US" dirty="0">
                <a:hlinkClick r:id="rId5"/>
              </a:rPr>
              <a:t>http://www.napc.us/</a:t>
            </a:r>
            <a:endParaRPr lang="en-US" dirty="0"/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Under the “About” tab contains an interactive list for each states Prosecuting Coordinator</a:t>
            </a:r>
          </a:p>
          <a:p>
            <a:r>
              <a:rPr lang="en-US" dirty="0"/>
              <a:t>MVA contacts and resources include:</a:t>
            </a:r>
          </a:p>
          <a:p>
            <a:pPr marL="171450" lvl="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MVA records and the certification process for evidence </a:t>
            </a:r>
          </a:p>
          <a:p>
            <a:pPr marL="171450" lvl="0" indent="-1714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MVA investigative unit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2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Significance of the MVA role includes verifying and validating personal and vehicle identity information. Explain how this information is used to obtain more information or access.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Impact and harm when a citizen is unable to obtain a license, ID, or proper vehicle ownership due to being a victim of fraud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Impact to victims and society when cases are not prosecuted or charges are dismissed (i.e., MVA may be unable to take administrative action without court action first)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37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Crime victims; wrongful criminal convictions, financial loss, clearing records (this will be discussed later)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Public and highway safety; unsafe vehicles and drivers, accessing places or information illegally, or when prohibited under the true identity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Theft from lending institutions, insurance companies, auto dealers, and the public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Government related fraud including social security, welfare, unemployment, college aid, voter fraud, disaster assistance, etc.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Human trafficking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Terrorism and national security; watch lists are only as good as the identity presented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Avoiding prosecution or other legal consequences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Minors purchasing alcohol and tobacco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7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Describe detection of unusual patterns/anomalies, high-level processes, types of information being collected, electronic verification systems, use of facial recognition, and training provided to employees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Include MVA anti-fraud measures, investigative efforts, and other proactive efforts to deter and detect fraud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Explain the correcting and restoring of information for victims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Include how this can shape future employee conduct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25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Include success stories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Limitations and other purposes for facial recognition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Photo history recorded by identity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35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Examples include victims of identity theft, vehicle fraud, financial fraud, and human trafficking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Criminal convictions on driving records in wrong identities can lead to a victim losing their privilege to drive. MVA may not have the authority to restore driving privileges until criminal convictions are vacated or amended to the correct identity.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59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Include methods for deterring future criminal activity through this partnership; both internal and external fraud</a:t>
            </a:r>
          </a:p>
          <a:p>
            <a:pPr marL="17145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MVAs can provide valuable expertise to prosecutors and assist with training other prosecutor and justice system staff</a:t>
            </a:r>
          </a:p>
          <a:p>
            <a:pPr marL="17145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Prosecutors are encouraged to ask MVA questions when presented a case to understand the “why” behind the crime, what’s the impact of the case to a victim(s), society, and public safety.</a:t>
            </a:r>
          </a:p>
          <a:p>
            <a:pPr marL="17145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Positive public service goals are victims being exonerated, getting their life back, regaining driving privileges, and obtaining vehicle ownership</a:t>
            </a:r>
          </a:p>
          <a:p>
            <a:pPr marL="17145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Invite prosecutors to MVA fraud trainings to learn more about proactive efforts the MVA is doing to stop and deter fraud and learn latest fraud trends.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70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Include the following as it relates to MVA services: 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Laws for false applications for personal and vehicle identity documents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Laws applicable to counterfeiting or possessing counterfeit documents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Laws applicable to selling secured property, theft, and forgery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Identity crime and identity theft laws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Odometer fraud, vehicle title, and vehicle history branding laws</a:t>
            </a:r>
          </a:p>
          <a:p>
            <a:pPr marL="628650" lvl="1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Vehicle dealer licensing laws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Administrative rules may result in hearings or sanctions by the MVA</a:t>
            </a:r>
          </a:p>
          <a:p>
            <a:pPr marL="171450" lvl="0" indent="-1714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Explain statute of limitations, if applicable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Implications if a deferred judgment is rendered or the charge is reduced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MVAs may need prosecution support when pursuing legislative changes. Collaboration is important to understand why the MVA is pursuing this efforts and in how prosecutors may support such efforts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25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Review the AAMVA Deterrence &amp; Detection of Fraud Best Practices Edition 2 and Facial Recognition Program </a:t>
            </a:r>
            <a:r>
              <a:rPr lang="en-US"/>
              <a:t>Best Practices </a:t>
            </a:r>
            <a:r>
              <a:rPr lang="en-US" dirty="0"/>
              <a:t>Edition 2 for examples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Develop jurisdiction specific examples to share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Review the best practices mentioned above and research local jurisdiction court cases for applicability and relevance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FBD5B-CDB8-4BAC-9E3B-A1306B6576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5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4993" y="1122363"/>
            <a:ext cx="7777842" cy="2387600"/>
          </a:xfrm>
        </p:spPr>
        <p:txBody>
          <a:bodyPr anchor="b"/>
          <a:lstStyle>
            <a:lvl1pPr algn="ctr">
              <a:defRPr sz="60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4993" y="3602038"/>
            <a:ext cx="777784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43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84959"/>
            <a:ext cx="10515600" cy="44885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08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36917"/>
            <a:ext cx="10515600" cy="513662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25270" y="94234"/>
            <a:ext cx="9291917" cy="49128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751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84959"/>
            <a:ext cx="5181600" cy="44885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84959"/>
            <a:ext cx="5181600" cy="44885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41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3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270" y="94234"/>
            <a:ext cx="9291917" cy="49128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82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7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00202" cy="6858000"/>
          </a:xfrm>
          <a:prstGeom prst="rect">
            <a:avLst/>
          </a:prstGeom>
        </p:spPr>
      </p:pic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3242035" y="24955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620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7786"/>
            <a:ext cx="12192000" cy="92649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36917"/>
            <a:ext cx="10515600" cy="491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93669"/>
            <a:ext cx="10515600" cy="4479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073547"/>
            <a:ext cx="2743200" cy="273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73548"/>
            <a:ext cx="4114800" cy="27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2077"/>
            <a:ext cx="12192000" cy="920151"/>
          </a:xfrm>
          <a:prstGeom prst="rect">
            <a:avLst/>
          </a:prstGeom>
        </p:spPr>
      </p:pic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77778" y="650592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7138F1C-13CA-4ABA-B68C-14DA2A879F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8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0" r:id="rId2"/>
    <p:sldLayoutId id="2147483678" r:id="rId3"/>
    <p:sldLayoutId id="2147483671" r:id="rId4"/>
    <p:sldLayoutId id="2147483679" r:id="rId5"/>
    <p:sldLayoutId id="214748367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8867E003-764E-4F51-9D29-D9DA9C2C4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58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9A1FC9-F4B2-4D22-BE26-6B8AECC86FB8}"/>
              </a:ext>
            </a:extLst>
          </p:cNvPr>
          <p:cNvSpPr/>
          <p:nvPr userDrawn="1"/>
        </p:nvSpPr>
        <p:spPr>
          <a:xfrm>
            <a:off x="2514598" y="1524795"/>
            <a:ext cx="7219951" cy="3611852"/>
          </a:xfrm>
          <a:prstGeom prst="rect">
            <a:avLst/>
          </a:prstGeom>
          <a:solidFill>
            <a:schemeClr val="accent5">
              <a:lumMod val="75000"/>
              <a:alpha val="83000"/>
            </a:schemeClr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02915A71-BDEF-416C-8646-F4A237CA7FF6}"/>
              </a:ext>
            </a:extLst>
          </p:cNvPr>
          <p:cNvSpPr txBox="1">
            <a:spLocks/>
          </p:cNvSpPr>
          <p:nvPr userDrawn="1"/>
        </p:nvSpPr>
        <p:spPr>
          <a:xfrm>
            <a:off x="866773" y="2027038"/>
            <a:ext cx="10515600" cy="168245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0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F411FA-B03B-4F10-8A16-EAD88DA8B2D7}"/>
              </a:ext>
            </a:extLst>
          </p:cNvPr>
          <p:cNvSpPr txBox="1">
            <a:spLocks/>
          </p:cNvSpPr>
          <p:nvPr userDrawn="1"/>
        </p:nvSpPr>
        <p:spPr>
          <a:xfrm>
            <a:off x="838200" y="3364880"/>
            <a:ext cx="10515600" cy="491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2682444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Effective Motor Vehicle Administration &amp; Prosecutor Partnerships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09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F3A604-F314-59BE-001C-E4E80C42215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The MVA is a valuable resource in assisting victims of fraud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MVA administrative processes are limited and impacted by</a:t>
            </a:r>
            <a:br>
              <a:rPr lang="en-US" dirty="0"/>
            </a:br>
            <a:r>
              <a:rPr lang="en-US" dirty="0"/>
              <a:t>convictions and criminal history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Use of the judicial system through proper investigation and prosecution will help victims in restoring their lives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9F6D67-F8BB-A171-33DF-1FE06481F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6F518A-E7AA-FF9C-EEE0-C49B0C84B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Helping Victims of Fraud</a:t>
            </a:r>
          </a:p>
        </p:txBody>
      </p:sp>
    </p:spTree>
    <p:extLst>
      <p:ext uri="{BB962C8B-B14F-4D97-AF65-F5344CB8AC3E}">
        <p14:creationId xmlns:p14="http://schemas.microsoft.com/office/powerpoint/2010/main" val="370014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72C102-B415-4BAD-407C-E6D5E8BEE6D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/>
              <a:t>Prosecutorial and MVA partnerships help to deter, identify, </a:t>
            </a:r>
            <a:br>
              <a:rPr lang="en-US" sz="2800" dirty="0"/>
            </a:br>
            <a:r>
              <a:rPr lang="en-US" sz="2800" dirty="0"/>
              <a:t>and investigate </a:t>
            </a:r>
            <a:r>
              <a:rPr lang="en-US" dirty="0"/>
              <a:t>f</a:t>
            </a:r>
            <a:r>
              <a:rPr lang="en-US" sz="2800" dirty="0"/>
              <a:t>raud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/>
              <a:t>MVA expertise </a:t>
            </a:r>
            <a:r>
              <a:rPr lang="en-US" dirty="0"/>
              <a:t>a</a:t>
            </a:r>
            <a:r>
              <a:rPr lang="en-US" sz="2800" dirty="0"/>
              <a:t>vailable to assist </a:t>
            </a:r>
            <a:r>
              <a:rPr lang="en-US" dirty="0"/>
              <a:t>p</a:t>
            </a:r>
            <a:r>
              <a:rPr lang="en-US" sz="2800" dirty="0"/>
              <a:t>rosecutors and provide </a:t>
            </a:r>
            <a:r>
              <a:rPr lang="en-US" dirty="0"/>
              <a:t>e</a:t>
            </a:r>
            <a:r>
              <a:rPr lang="en-US" sz="2800" dirty="0"/>
              <a:t>xpert </a:t>
            </a:r>
            <a:r>
              <a:rPr lang="en-US" dirty="0"/>
              <a:t>t</a:t>
            </a:r>
            <a:r>
              <a:rPr lang="en-US" sz="2800" dirty="0"/>
              <a:t>estimony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/>
              <a:t>Important to know the “why” behind the </a:t>
            </a:r>
            <a:r>
              <a:rPr lang="en-US" dirty="0"/>
              <a:t>c</a:t>
            </a:r>
            <a:r>
              <a:rPr lang="en-US" sz="2800" dirty="0"/>
              <a:t>rime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 dirty="0"/>
              <a:t>Positive public service goals for MVAs and prosecutors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800"/>
              <a:t>Make plans to attend future MVA fraud </a:t>
            </a:r>
            <a:r>
              <a:rPr lang="en-US" dirty="0"/>
              <a:t>t</a:t>
            </a:r>
            <a:r>
              <a:rPr lang="en-US" sz="2800"/>
              <a:t>rainings </a:t>
            </a:r>
            <a:br>
              <a:rPr lang="en-US" sz="2800" dirty="0"/>
            </a:br>
            <a:r>
              <a:rPr lang="en-US" sz="2800" dirty="0"/>
              <a:t> - Learn </a:t>
            </a:r>
            <a:r>
              <a:rPr lang="en-US" sz="2800"/>
              <a:t>about proactive efforts </a:t>
            </a:r>
            <a:r>
              <a:rPr lang="en-US" sz="2800" dirty="0"/>
              <a:t>by the MVA </a:t>
            </a:r>
            <a:r>
              <a:rPr lang="en-US" sz="2800"/>
              <a:t>to deter fraud </a:t>
            </a:r>
            <a:br>
              <a:rPr lang="en-US" sz="2800" dirty="0"/>
            </a:br>
            <a:r>
              <a:rPr lang="en-US" sz="2800" dirty="0"/>
              <a:t> - Gain </a:t>
            </a:r>
            <a:r>
              <a:rPr lang="en-US" sz="2800"/>
              <a:t>an understanding of latest </a:t>
            </a:r>
            <a:r>
              <a:rPr lang="en-US" dirty="0"/>
              <a:t>f</a:t>
            </a:r>
            <a:r>
              <a:rPr lang="en-US" sz="2800"/>
              <a:t>raud </a:t>
            </a:r>
            <a:r>
              <a:rPr lang="en-US" sz="2800" dirty="0"/>
              <a:t>trends</a:t>
            </a:r>
            <a:br>
              <a:rPr lang="en-US" sz="2800" dirty="0"/>
            </a:br>
            <a:r>
              <a:rPr lang="en-US" sz="2800" dirty="0"/>
              <a:t> - </a:t>
            </a:r>
            <a:r>
              <a:rPr lang="en-US" sz="2800"/>
              <a:t>Establish contacts 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60DB8E-1B25-DE07-6A15-078D55C3A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A9979D-8DD1-3899-E328-05EF8A910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Benefits of the MVA and Prosecutorial Partnership</a:t>
            </a:r>
          </a:p>
        </p:txBody>
      </p:sp>
    </p:spTree>
    <p:extLst>
      <p:ext uri="{BB962C8B-B14F-4D97-AF65-F5344CB8AC3E}">
        <p14:creationId xmlns:p14="http://schemas.microsoft.com/office/powerpoint/2010/main" val="3830920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E1AE5A-D4AB-DF87-F910-DD6A4F3685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Applicable jurisdictional and federal laws; administrative rules </a:t>
            </a:r>
            <a:br>
              <a:rPr lang="en-US" dirty="0"/>
            </a:br>
            <a:r>
              <a:rPr lang="en-US" dirty="0"/>
              <a:t>and regulations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Collaboration between state and federal law enforcement </a:t>
            </a:r>
            <a:br>
              <a:rPr lang="en-US" dirty="0"/>
            </a:br>
            <a:r>
              <a:rPr lang="en-US" dirty="0"/>
              <a:t>and prosecutors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MVA investigators and law enforcement authority </a:t>
            </a:r>
            <a:br>
              <a:rPr lang="en-US" dirty="0"/>
            </a:br>
            <a:r>
              <a:rPr lang="en-US" dirty="0"/>
              <a:t>- Why local law enforcement may be needed to assist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Value in supporting legislative efforts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155845-C4B9-E3D8-D847-5DCD61074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F347FE-130B-38EB-862C-18E37E25C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Applicable Laws</a:t>
            </a:r>
          </a:p>
        </p:txBody>
      </p:sp>
    </p:spTree>
    <p:extLst>
      <p:ext uri="{BB962C8B-B14F-4D97-AF65-F5344CB8AC3E}">
        <p14:creationId xmlns:p14="http://schemas.microsoft.com/office/powerpoint/2010/main" val="2720197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2D2643-8660-4325-1086-6323BC775E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Examples of successful partnerships between the MVA, investigators, law enforcement, and prosecutors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   - Jurisdiction initiatives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   - Federal initiatives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228600" lvl="1">
              <a:lnSpc>
                <a:spcPct val="100000"/>
              </a:lnSpc>
              <a:spcBef>
                <a:spcPts val="0"/>
              </a:spcBef>
            </a:pPr>
            <a:endParaRPr lang="en-US" sz="2800" dirty="0"/>
          </a:p>
          <a:p>
            <a:pPr marL="228600"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Prior court decisions and opinions may be helpful in charging determination</a:t>
            </a:r>
            <a:br>
              <a:rPr lang="en-US" sz="2800" dirty="0"/>
            </a:br>
            <a:r>
              <a:rPr lang="en-US" sz="2800" dirty="0"/>
              <a:t>- MVA legal staff may be able to assist with this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0114C0-A02B-492F-69D2-E19215578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70814-0FCA-9E48-59DA-188EF692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Success Stories and Court Cases</a:t>
            </a:r>
          </a:p>
        </p:txBody>
      </p:sp>
    </p:spTree>
    <p:extLst>
      <p:ext uri="{BB962C8B-B14F-4D97-AF65-F5344CB8AC3E}">
        <p14:creationId xmlns:p14="http://schemas.microsoft.com/office/powerpoint/2010/main" val="1820162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582EA-C596-8A6D-61EB-4393217887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Local and national resources 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MVA contacts for program specific areas</a:t>
            </a:r>
            <a:br>
              <a:rPr lang="en-US" dirty="0"/>
            </a:br>
            <a:r>
              <a:rPr lang="en-US" dirty="0"/>
              <a:t>- Include contacts for MVA legal staff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Examples of how contacts can be useful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7F58B1-0B81-7F63-BB69-963FBBD53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04B647-8ECD-FBB6-DA63-2BF9D8CC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Prosecutorial and MVA Resources</a:t>
            </a:r>
          </a:p>
        </p:txBody>
      </p:sp>
    </p:spTree>
    <p:extLst>
      <p:ext uri="{BB962C8B-B14F-4D97-AF65-F5344CB8AC3E}">
        <p14:creationId xmlns:p14="http://schemas.microsoft.com/office/powerpoint/2010/main" val="3950449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82B92E-80FD-48A7-8A8C-EA022DFC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456B7BF4-4C9D-4905-AE73-8FF6458F05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58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FE857B-0149-470D-88EA-81009E5C258C}"/>
              </a:ext>
            </a:extLst>
          </p:cNvPr>
          <p:cNvSpPr/>
          <p:nvPr/>
        </p:nvSpPr>
        <p:spPr>
          <a:xfrm>
            <a:off x="2514598" y="1524795"/>
            <a:ext cx="7219951" cy="3611852"/>
          </a:xfrm>
          <a:prstGeom prst="rect">
            <a:avLst/>
          </a:prstGeom>
          <a:solidFill>
            <a:schemeClr val="accent5">
              <a:lumMod val="75000"/>
              <a:alpha val="83000"/>
            </a:schemeClr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C0747CF-3643-4EBB-9BE8-88A0821897DA}"/>
              </a:ext>
            </a:extLst>
          </p:cNvPr>
          <p:cNvSpPr txBox="1">
            <a:spLocks/>
          </p:cNvSpPr>
          <p:nvPr/>
        </p:nvSpPr>
        <p:spPr>
          <a:xfrm>
            <a:off x="866773" y="2027038"/>
            <a:ext cx="10515600" cy="168245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0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496DDFC-12D8-42F2-8EBC-1F345045926A}"/>
              </a:ext>
            </a:extLst>
          </p:cNvPr>
          <p:cNvSpPr txBox="1">
            <a:spLocks/>
          </p:cNvSpPr>
          <p:nvPr/>
        </p:nvSpPr>
        <p:spPr>
          <a:xfrm>
            <a:off x="838200" y="3364880"/>
            <a:ext cx="10515600" cy="49128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Questions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F1513E-6021-43B4-8F3F-0CF624828B00}"/>
              </a:ext>
            </a:extLst>
          </p:cNvPr>
          <p:cNvSpPr txBox="1"/>
          <p:nvPr/>
        </p:nvSpPr>
        <p:spPr>
          <a:xfrm>
            <a:off x="3048000" y="416330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109338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9DB71D-67EC-99CF-3705-F0164EDB5D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+mn-lt"/>
              </a:rPr>
              <a:t>The following slides are intended to be placeholders and talking points for MVA staff to add jurisdiction specific content when conducting informational meetings with prosecutors. 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Meeting information will vary depending on jurisdiction needs and responsibilities, which may result in some slides and material being deleted and replaced with more pertinent information.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Jurisdictions may use this AAMVA slide template or may use their own jurisdiction specific template.</a:t>
            </a:r>
            <a:r>
              <a:rPr lang="en-US" dirty="0">
                <a:latin typeface="+mn-lt"/>
              </a:rPr>
              <a:t>       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58E9C9-D6FB-9FFA-2876-D14F8DDAD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B7A929-3D32-0104-7C88-F2EC7842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Overview: Note to MVAs</a:t>
            </a:r>
          </a:p>
        </p:txBody>
      </p:sp>
    </p:spTree>
    <p:extLst>
      <p:ext uri="{BB962C8B-B14F-4D97-AF65-F5344CB8AC3E}">
        <p14:creationId xmlns:p14="http://schemas.microsoft.com/office/powerpoint/2010/main" val="3118446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ED91CA-9F00-F5B4-7476-C01F502439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Share an overview of MVA services and credentials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Describe impact of the fraudulent use of these services and credentials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Discuss criminal and civil related violations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Describe the value and benefit of mutual collaboration </a:t>
            </a:r>
            <a:br>
              <a:rPr lang="en-US" dirty="0"/>
            </a:br>
            <a:endParaRPr lang="en-US" dirty="0"/>
          </a:p>
          <a:p>
            <a:r>
              <a:rPr lang="en-US" dirty="0"/>
              <a:t>Share available MVA resources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AE6269-EB2F-6A8B-6CC7-96DA67675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0BDF3B-EE51-139B-F39C-E73C23113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Objectives</a:t>
            </a:r>
          </a:p>
        </p:txBody>
      </p:sp>
    </p:spTree>
    <p:extLst>
      <p:ext uri="{BB962C8B-B14F-4D97-AF65-F5344CB8AC3E}">
        <p14:creationId xmlns:p14="http://schemas.microsoft.com/office/powerpoint/2010/main" val="3088334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9C0079-7AC4-2993-78F0-A803448DF5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MVA Credentials and Services – Significance to Society </a:t>
            </a:r>
          </a:p>
          <a:p>
            <a:r>
              <a:rPr lang="en-US" dirty="0"/>
              <a:t>Impact of MVA Related Fraud</a:t>
            </a:r>
          </a:p>
          <a:p>
            <a:r>
              <a:rPr lang="en-US" dirty="0"/>
              <a:t>The Criminal Element</a:t>
            </a:r>
          </a:p>
          <a:p>
            <a:r>
              <a:rPr lang="en-US" dirty="0"/>
              <a:t>Internal MVA Fraud</a:t>
            </a:r>
          </a:p>
          <a:p>
            <a:r>
              <a:rPr lang="en-US" dirty="0"/>
              <a:t>Facial Recognition</a:t>
            </a:r>
          </a:p>
          <a:p>
            <a:r>
              <a:rPr lang="en-US" dirty="0"/>
              <a:t>Helping Victims of Fraud </a:t>
            </a:r>
          </a:p>
          <a:p>
            <a:r>
              <a:rPr lang="en-US" dirty="0"/>
              <a:t>Benefits of the MVA and Prosecutorial Partnership</a:t>
            </a:r>
          </a:p>
          <a:p>
            <a:r>
              <a:rPr lang="en-US" dirty="0"/>
              <a:t>Applicable Laws</a:t>
            </a:r>
          </a:p>
          <a:p>
            <a:r>
              <a:rPr lang="en-US" dirty="0"/>
              <a:t>Success Stories and Court Cases</a:t>
            </a:r>
          </a:p>
          <a:p>
            <a:r>
              <a:rPr lang="en-US" dirty="0"/>
              <a:t>Prosecutorial and MVA Resources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974D74-4094-D1B6-A655-E860D2ECD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932E8F-D88A-9424-F9AD-9EE47C976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58695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89FD1E-86A8-F289-21B5-287701545E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/>
              <a:t>Identify documents and services provided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Describe fraud attempts, investigation efforts, and prosecution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Significance of the MVA role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Impact to citizens and victims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D30A38-7993-9D38-1C7C-4CF5834D8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25DC47-3511-99EA-10FA-FBECEB6BA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MVA Credentials and Services – Significance to Society</a:t>
            </a:r>
          </a:p>
        </p:txBody>
      </p:sp>
    </p:spTree>
    <p:extLst>
      <p:ext uri="{BB962C8B-B14F-4D97-AF65-F5344CB8AC3E}">
        <p14:creationId xmlns:p14="http://schemas.microsoft.com/office/powerpoint/2010/main" val="3932384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DA5D24-8A8C-290E-6D6A-A8DE9BE1744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MVA related fraud impacts a variety of areas: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Individuals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Businesses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Public safety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National security  </a:t>
            </a:r>
            <a:br>
              <a:rPr lang="en-US" sz="3000" dirty="0"/>
            </a:br>
            <a:endParaRPr lang="en-US" sz="30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Impact in these areas is significant: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Wrongful convictions and avoiding prosecution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Unsafe vehicles and drivers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Illegal purchasing of age restricted products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3000" dirty="0"/>
              <a:t>Illegal access to information and places</a:t>
            </a:r>
            <a:br>
              <a:rPr lang="en-US" sz="2600" dirty="0"/>
            </a:br>
            <a:r>
              <a:rPr lang="en-US" sz="2600" dirty="0"/>
              <a:t>	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FA9AE1-3EAF-10A5-F757-3CE5E590AD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D5B79A-659D-F9F9-A874-90369821E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of MVA Related Fraud</a:t>
            </a:r>
          </a:p>
        </p:txBody>
      </p:sp>
    </p:spTree>
    <p:extLst>
      <p:ext uri="{BB962C8B-B14F-4D97-AF65-F5344CB8AC3E}">
        <p14:creationId xmlns:p14="http://schemas.microsoft.com/office/powerpoint/2010/main" val="3859275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655B39-27F9-B351-C437-0145B1BE40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Impact related to MVA documents and services:</a:t>
            </a:r>
          </a:p>
          <a:p>
            <a:pPr marL="0" indent="0">
              <a:buNone/>
            </a:pPr>
            <a:r>
              <a:rPr lang="en-US" sz="2800" dirty="0"/>
              <a:t>  External fraud</a:t>
            </a:r>
            <a:br>
              <a:rPr lang="en-US" sz="2800" dirty="0"/>
            </a:br>
            <a:r>
              <a:rPr lang="en-US" sz="2800" dirty="0"/>
              <a:t>    - Identity theft, finance fraud, welfare fraud, conceal identity </a:t>
            </a:r>
            <a:br>
              <a:rPr lang="en-US" sz="2800" dirty="0"/>
            </a:br>
            <a:r>
              <a:rPr lang="en-US" sz="2800" dirty="0"/>
              <a:t>      of vehicle owner, vehicle fraud</a:t>
            </a:r>
            <a:br>
              <a:rPr lang="en-US" sz="2800" dirty="0"/>
            </a:br>
            <a:r>
              <a:rPr lang="en-US" sz="2800" dirty="0"/>
              <a:t>  </a:t>
            </a:r>
            <a:br>
              <a:rPr lang="en-US" sz="2800" dirty="0"/>
            </a:br>
            <a:r>
              <a:rPr lang="en-US" sz="2800" dirty="0"/>
              <a:t> Internal fraud</a:t>
            </a:r>
            <a:br>
              <a:rPr lang="en-US" sz="2800" dirty="0"/>
            </a:br>
            <a:r>
              <a:rPr lang="en-US" sz="2800" dirty="0"/>
              <a:t>    - Employee maleficence and bribery</a:t>
            </a:r>
            <a:br>
              <a:rPr lang="en-US" sz="2800" dirty="0"/>
            </a:br>
            <a:r>
              <a:rPr lang="en-US" sz="2800" dirty="0"/>
              <a:t>    - Third-party provider fraud</a:t>
            </a:r>
            <a:br>
              <a:rPr lang="en-US" sz="2800" dirty="0"/>
            </a:br>
            <a:r>
              <a:rPr lang="en-US" sz="2800" dirty="0"/>
              <a:t>    - Identity fraud and theft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How these crimes support other criminal activity</a:t>
            </a:r>
            <a:br>
              <a:rPr lang="en-US" sz="2800" dirty="0"/>
            </a:br>
            <a:r>
              <a:rPr lang="en-US" sz="2800" dirty="0"/>
              <a:t>    - Defraud financial </a:t>
            </a:r>
            <a:r>
              <a:rPr lang="en-US" dirty="0"/>
              <a:t>i</a:t>
            </a:r>
            <a:r>
              <a:rPr lang="en-US" sz="2800" dirty="0"/>
              <a:t>nstitutions and others</a:t>
            </a:r>
            <a:br>
              <a:rPr lang="en-US" sz="2800" dirty="0"/>
            </a:br>
            <a:r>
              <a:rPr lang="en-US" sz="2800" dirty="0"/>
              <a:t>    - Assist organized </a:t>
            </a:r>
            <a:r>
              <a:rPr lang="en-US" dirty="0"/>
              <a:t>c</a:t>
            </a:r>
            <a:r>
              <a:rPr lang="en-US" sz="2800" dirty="0"/>
              <a:t>rime and human </a:t>
            </a:r>
            <a:r>
              <a:rPr lang="en-US" dirty="0"/>
              <a:t>t</a:t>
            </a:r>
            <a:r>
              <a:rPr lang="en-US" sz="2800" dirty="0"/>
              <a:t>rafficking </a:t>
            </a:r>
            <a:r>
              <a:rPr lang="en-US" dirty="0"/>
              <a:t>a</a:t>
            </a:r>
            <a:r>
              <a:rPr lang="en-US" sz="2800" dirty="0"/>
              <a:t>ctivities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D025CE-83AF-BB08-B7C5-9E96CDCB9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CADBBF-3C69-FCFC-2A37-ECAE15D2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Criminal Element</a:t>
            </a:r>
          </a:p>
        </p:txBody>
      </p:sp>
    </p:spTree>
    <p:extLst>
      <p:ext uri="{BB962C8B-B14F-4D97-AF65-F5344CB8AC3E}">
        <p14:creationId xmlns:p14="http://schemas.microsoft.com/office/powerpoint/2010/main" val="2994938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D27655-2ACC-5D1B-EEC5-224ED7C397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Significance of internal fraud and deterrence measures </a:t>
            </a:r>
            <a:br>
              <a:rPr lang="en-US" dirty="0"/>
            </a:br>
            <a:r>
              <a:rPr lang="en-US" dirty="0"/>
              <a:t> - Public and highway safety impacted</a:t>
            </a:r>
            <a:br>
              <a:rPr lang="en-US" dirty="0"/>
            </a:br>
            <a:r>
              <a:rPr lang="en-US" dirty="0"/>
              <a:t> - Internal auditing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Criminal, civil, and administrative consequences as deterrence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Integrity of MVA products and services are impacted by fraud 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Prosecutors serve an important role in crime deterrence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197414-E151-01C0-2D90-7E58F35FF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F1BD7B-C768-5FBF-3012-7F42CBDB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Internal MVA Fraud</a:t>
            </a:r>
          </a:p>
        </p:txBody>
      </p:sp>
    </p:spTree>
    <p:extLst>
      <p:ext uri="{BB962C8B-B14F-4D97-AF65-F5344CB8AC3E}">
        <p14:creationId xmlns:p14="http://schemas.microsoft.com/office/powerpoint/2010/main" val="186516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354AE0-39A9-DDC5-62E8-24430EB407F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Valuable investigative resource and important tool in protecting the public’s identity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    - How facial </a:t>
            </a:r>
            <a:r>
              <a:rPr lang="en-US" dirty="0"/>
              <a:t>r</a:t>
            </a:r>
            <a:r>
              <a:rPr lang="en-US" sz="2800" dirty="0"/>
              <a:t>ecognition </a:t>
            </a:r>
            <a:r>
              <a:rPr lang="en-US" dirty="0"/>
              <a:t>w</a:t>
            </a:r>
            <a:r>
              <a:rPr lang="en-US" sz="2800" dirty="0"/>
              <a:t>orks</a:t>
            </a:r>
            <a:br>
              <a:rPr lang="en-US" sz="2800" dirty="0"/>
            </a:br>
            <a:r>
              <a:rPr lang="en-US" sz="2800" dirty="0"/>
              <a:t>    - Results and proper use</a:t>
            </a:r>
            <a:br>
              <a:rPr lang="en-US" sz="2800" dirty="0"/>
            </a:br>
            <a:r>
              <a:rPr lang="en-US" sz="2800" dirty="0"/>
              <a:t>    - Importing photos for </a:t>
            </a:r>
            <a:r>
              <a:rPr lang="en-US" dirty="0"/>
              <a:t>e</a:t>
            </a:r>
            <a:r>
              <a:rPr lang="en-US" sz="2800" dirty="0"/>
              <a:t>xamination </a:t>
            </a:r>
            <a:br>
              <a:rPr lang="en-US" sz="2800" dirty="0"/>
            </a:br>
            <a:r>
              <a:rPr lang="en-US" sz="2800" dirty="0"/>
              <a:t>    - Sharing results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    - Facial recognition and prosecution</a:t>
            </a:r>
            <a:br>
              <a:rPr lang="en-US" sz="2800" dirty="0"/>
            </a:br>
            <a:r>
              <a:rPr lang="en-US" sz="2800" dirty="0"/>
              <a:t>    - Why there is </a:t>
            </a:r>
            <a:r>
              <a:rPr lang="en-US" dirty="0"/>
              <a:t>s</a:t>
            </a:r>
            <a:r>
              <a:rPr lang="en-US" sz="2800" dirty="0"/>
              <a:t>ome </a:t>
            </a:r>
            <a:r>
              <a:rPr lang="en-US" dirty="0"/>
              <a:t>o</a:t>
            </a:r>
            <a:r>
              <a:rPr lang="en-US" sz="2800" dirty="0"/>
              <a:t>pposition to this technology</a:t>
            </a:r>
            <a:br>
              <a:rPr lang="en-US" sz="2800" dirty="0"/>
            </a:br>
            <a:r>
              <a:rPr lang="en-US" sz="2800" dirty="0"/>
              <a:t>    - Overcoming objections and challenges to its use  </a:t>
            </a:r>
            <a:endParaRPr lang="en-US" sz="32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62FB97-7766-CDBD-CB28-916E6DEF1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7138F1C-13CA-4ABA-B68C-14DA2A879FA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67D386-8863-A334-1218-2EDB2A8AF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Facial Recognition</a:t>
            </a:r>
          </a:p>
        </p:txBody>
      </p:sp>
    </p:spTree>
    <p:extLst>
      <p:ext uri="{BB962C8B-B14F-4D97-AF65-F5344CB8AC3E}">
        <p14:creationId xmlns:p14="http://schemas.microsoft.com/office/powerpoint/2010/main" val="24010529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AMVA Brand Colors 2019">
      <a:dk1>
        <a:sysClr val="windowText" lastClr="000000"/>
      </a:dk1>
      <a:lt1>
        <a:sysClr val="window" lastClr="FFFFFF"/>
      </a:lt1>
      <a:dk2>
        <a:srgbClr val="282561"/>
      </a:dk2>
      <a:lt2>
        <a:srgbClr val="E1E1EF"/>
      </a:lt2>
      <a:accent1>
        <a:srgbClr val="BA1F31"/>
      </a:accent1>
      <a:accent2>
        <a:srgbClr val="14377D"/>
      </a:accent2>
      <a:accent3>
        <a:srgbClr val="B0B0B1"/>
      </a:accent3>
      <a:accent4>
        <a:srgbClr val="BA1F31"/>
      </a:accent4>
      <a:accent5>
        <a:srgbClr val="14377D"/>
      </a:accent5>
      <a:accent6>
        <a:srgbClr val="606161"/>
      </a:accent6>
      <a:hlink>
        <a:srgbClr val="14377D"/>
      </a:hlink>
      <a:folHlink>
        <a:srgbClr val="BA1F3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MVA_PowerPoint Widescreen_2019_Final" id="{BF14F3CF-FF25-4E86-989B-4B0176385C7D}" vid="{280FE933-B7C7-45BF-8B7B-F25B483C6363}"/>
    </a:ext>
  </a:extLst>
</a:theme>
</file>

<file path=ppt/theme/theme2.xml><?xml version="1.0" encoding="utf-8"?>
<a:theme xmlns:a="http://schemas.openxmlformats.org/drawingml/2006/main" name="Custom Design">
  <a:themeElements>
    <a:clrScheme name="AAMVA Brand Colors 2019">
      <a:dk1>
        <a:sysClr val="windowText" lastClr="000000"/>
      </a:dk1>
      <a:lt1>
        <a:sysClr val="window" lastClr="FFFFFF"/>
      </a:lt1>
      <a:dk2>
        <a:srgbClr val="282561"/>
      </a:dk2>
      <a:lt2>
        <a:srgbClr val="E1E1EF"/>
      </a:lt2>
      <a:accent1>
        <a:srgbClr val="BA1F31"/>
      </a:accent1>
      <a:accent2>
        <a:srgbClr val="14377D"/>
      </a:accent2>
      <a:accent3>
        <a:srgbClr val="B0B0B1"/>
      </a:accent3>
      <a:accent4>
        <a:srgbClr val="BA1F31"/>
      </a:accent4>
      <a:accent5>
        <a:srgbClr val="14377D"/>
      </a:accent5>
      <a:accent6>
        <a:srgbClr val="606161"/>
      </a:accent6>
      <a:hlink>
        <a:srgbClr val="14377D"/>
      </a:hlink>
      <a:folHlink>
        <a:srgbClr val="BA1F3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MVA_PowerPoint Widescreen_2019_Final" id="{BF14F3CF-FF25-4E86-989B-4B0176385C7D}" vid="{E4392C08-D783-4877-BF83-2D6C41321594}"/>
    </a:ext>
  </a:extLst>
</a:theme>
</file>

<file path=ppt/theme/theme3.xml><?xml version="1.0" encoding="utf-8"?>
<a:theme xmlns:a="http://schemas.openxmlformats.org/drawingml/2006/main" name="2_Custom Design">
  <a:themeElements>
    <a:clrScheme name="AAMVA Brand Colors 2019">
      <a:dk1>
        <a:sysClr val="windowText" lastClr="000000"/>
      </a:dk1>
      <a:lt1>
        <a:sysClr val="window" lastClr="FFFFFF"/>
      </a:lt1>
      <a:dk2>
        <a:srgbClr val="282561"/>
      </a:dk2>
      <a:lt2>
        <a:srgbClr val="E1E1EF"/>
      </a:lt2>
      <a:accent1>
        <a:srgbClr val="BA1F31"/>
      </a:accent1>
      <a:accent2>
        <a:srgbClr val="14377D"/>
      </a:accent2>
      <a:accent3>
        <a:srgbClr val="B0B0B1"/>
      </a:accent3>
      <a:accent4>
        <a:srgbClr val="BA1F31"/>
      </a:accent4>
      <a:accent5>
        <a:srgbClr val="14377D"/>
      </a:accent5>
      <a:accent6>
        <a:srgbClr val="606161"/>
      </a:accent6>
      <a:hlink>
        <a:srgbClr val="14377D"/>
      </a:hlink>
      <a:folHlink>
        <a:srgbClr val="BA1F3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FF52DE46FBCC469BE869B9EAAF960A" ma:contentTypeVersion="29" ma:contentTypeDescription="Create a new document." ma:contentTypeScope="" ma:versionID="cf7d06c88f730525e6f2bc8df07d476b">
  <xsd:schema xmlns:xsd="http://www.w3.org/2001/XMLSchema" xmlns:xs="http://www.w3.org/2001/XMLSchema" xmlns:p="http://schemas.microsoft.com/office/2006/metadata/properties" xmlns:ns1="http://schemas.microsoft.com/sharepoint/v3" xmlns:ns2="7bf3b296-8b55-41dc-aa89-7bbfa413f9e3" targetNamespace="http://schemas.microsoft.com/office/2006/metadata/properties" ma:root="true" ma:fieldsID="5f61bc4797090c6f752ac69bceb9534c" ns1:_="" ns2:_="">
    <xsd:import namespace="http://schemas.microsoft.com/sharepoint/v3"/>
    <xsd:import namespace="7bf3b296-8b55-41dc-aa89-7bbfa413f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f3b296-8b55-41dc-aa89-7bbfa413f9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F96B90E-0E0A-4D66-BD33-20584687C8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bf3b296-8b55-41dc-aa89-7bbfa413f9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EF1313-4241-4174-AE29-834399850D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155AB9-D593-4625-977D-24B694529A3E}">
  <ds:schemaRefs>
    <ds:schemaRef ds:uri="http://purl.org/dc/dcmitype/"/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7bf3b296-8b55-41dc-aa89-7bbfa413f9e3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AAMVA_PowerPoint Widescreen_2019_Final</Template>
  <TotalTime>402</TotalTime>
  <Words>1464</Words>
  <Application>Microsoft Office PowerPoint</Application>
  <PresentationFormat>Widescreen</PresentationFormat>
  <Paragraphs>165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1_Office Theme</vt:lpstr>
      <vt:lpstr>Custom Design</vt:lpstr>
      <vt:lpstr>2_Custom Design</vt:lpstr>
      <vt:lpstr>Effective Motor Vehicle Administration &amp; Prosecutor Partnerships</vt:lpstr>
      <vt:lpstr>Overview: Note to MVAs</vt:lpstr>
      <vt:lpstr>Meeting Objectives</vt:lpstr>
      <vt:lpstr>Content</vt:lpstr>
      <vt:lpstr>MVA Credentials and Services – Significance to Society</vt:lpstr>
      <vt:lpstr>Impact of MVA Related Fraud</vt:lpstr>
      <vt:lpstr>The Criminal Element</vt:lpstr>
      <vt:lpstr>Internal MVA Fraud</vt:lpstr>
      <vt:lpstr>Facial Recognition</vt:lpstr>
      <vt:lpstr>Helping Victims of Fraud</vt:lpstr>
      <vt:lpstr>Benefits of the MVA and Prosecutorial Partnership</vt:lpstr>
      <vt:lpstr>Applicable Laws</vt:lpstr>
      <vt:lpstr>Success Stories and Court Cases</vt:lpstr>
      <vt:lpstr>Prosecutorial and MVA Resources</vt:lpstr>
      <vt:lpstr>PowerPoint Presentation</vt:lpstr>
    </vt:vector>
  </TitlesOfParts>
  <Company>AAMVA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Hood, Chelsey</dc:creator>
  <cp:keywords>AAMVA</cp:keywords>
  <dc:description/>
  <cp:lastModifiedBy>Arthur, Noemi</cp:lastModifiedBy>
  <cp:revision>36</cp:revision>
  <dcterms:created xsi:type="dcterms:W3CDTF">2019-12-03T16:08:02Z</dcterms:created>
  <dcterms:modified xsi:type="dcterms:W3CDTF">2022-05-17T21:05:10Z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0x010100FFFF52DE46FBCC469BE869B9EAAF960A</vt:lpwstr>
  </property>
  <property fmtid="{D5CDD505-2E9C-101B-9397-08002B2CF9AE}" pid="3" name="VideoSetEmbedCode">
    <vt:lpwstr/>
  </property>
  <property fmtid="{D5CDD505-2E9C-101B-9397-08002B2CF9AE}" pid="4" name="AlternateThumbnailUrl">
    <vt:lpwstr/>
  </property>
  <property fmtid="{D5CDD505-2E9C-101B-9397-08002B2CF9AE}" pid="5" name="PeopleInMedia">
    <vt:lpwstr/>
  </property>
  <property fmtid="{D5CDD505-2E9C-101B-9397-08002B2CF9AE}" pid="6" name="wic_System_Copyright">
    <vt:lpwstr/>
  </property>
  <property fmtid="{D5CDD505-2E9C-101B-9397-08002B2CF9AE}" pid="7" name="VideoSetDescription">
    <vt:lpwstr/>
  </property>
  <property fmtid="{D5CDD505-2E9C-101B-9397-08002B2CF9AE}" pid="8" name="VideoSetUserOverrideEncoding">
    <vt:lpwstr/>
  </property>
  <property fmtid="{D5CDD505-2E9C-101B-9397-08002B2CF9AE}" pid="9" name="VideoSetDefaultEncoding">
    <vt:lpwstr/>
  </property>
  <property fmtid="{D5CDD505-2E9C-101B-9397-08002B2CF9AE}" pid="10" name="VideoSetExternalLink">
    <vt:lpwstr/>
  </property>
  <property fmtid="{D5CDD505-2E9C-101B-9397-08002B2CF9AE}" pid="11" name="VideoSetRenditionsInfo">
    <vt:lpwstr/>
  </property>
  <property fmtid="{D5CDD505-2E9C-101B-9397-08002B2CF9AE}" pid="12" name="VideoRenditionLabel">
    <vt:lpwstr/>
  </property>
  <property fmtid="{D5CDD505-2E9C-101B-9397-08002B2CF9AE}" pid="13" name="VideoSetOwner">
    <vt:lpwstr/>
  </property>
  <property fmtid="{D5CDD505-2E9C-101B-9397-08002B2CF9AE}" pid="14" name="VideoSetShowEmbedLink">
    <vt:bool>false</vt:bool>
  </property>
  <property fmtid="{D5CDD505-2E9C-101B-9397-08002B2CF9AE}" pid="15" name="vti_imgdate">
    <vt:lpwstr/>
  </property>
  <property fmtid="{D5CDD505-2E9C-101B-9397-08002B2CF9AE}" pid="16" name="VideoSetShowDownloadLink">
    <vt:bool>false</vt:bool>
  </property>
  <property fmtid="{D5CDD505-2E9C-101B-9397-08002B2CF9AE}" pid="17" name="URL">
    <vt:lpwstr/>
  </property>
</Properties>
</file>